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88825" cy="6858000"/>
  <p:notesSz cx="7010400" cy="9271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285"/>
    <a:srgbClr val="932135"/>
    <a:srgbClr val="7A0019"/>
    <a:srgbClr val="43061E"/>
    <a:srgbClr val="A31F34"/>
    <a:srgbClr val="BABABB"/>
    <a:srgbClr val="FFFFFF"/>
    <a:srgbClr val="8A8B8C"/>
    <a:srgbClr val="B30838"/>
    <a:srgbClr val="D2D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18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66" d="100"/>
          <a:sy n="66" d="100"/>
        </p:scale>
        <p:origin x="2541" y="30"/>
      </p:cViewPr>
      <p:guideLst>
        <p:guide orient="horz" pos="292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1C11E-1A00-48AF-8C08-97C362C67874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058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FDF9B-F3F5-4382-A25B-4EAA3B410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95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18" tIns="46510" rIns="93018" bIns="4651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18" tIns="46510" rIns="93018" bIns="4651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C7BB64C-82E2-466C-9C50-B2DA6307AB11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696913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8" tIns="46510" rIns="93018" bIns="465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03725"/>
            <a:ext cx="5608320" cy="4171950"/>
          </a:xfrm>
          <a:prstGeom prst="rect">
            <a:avLst/>
          </a:prstGeom>
        </p:spPr>
        <p:txBody>
          <a:bodyPr vert="horz" lIns="93018" tIns="46510" rIns="93018" bIns="4651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2"/>
            <a:ext cx="3037840" cy="463550"/>
          </a:xfrm>
          <a:prstGeom prst="rect">
            <a:avLst/>
          </a:prstGeom>
        </p:spPr>
        <p:txBody>
          <a:bodyPr vert="horz" lIns="93018" tIns="46510" rIns="93018" bIns="4651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05842"/>
            <a:ext cx="3037840" cy="463550"/>
          </a:xfrm>
          <a:prstGeom prst="rect">
            <a:avLst/>
          </a:prstGeom>
        </p:spPr>
        <p:txBody>
          <a:bodyPr vert="horz" lIns="93018" tIns="46510" rIns="93018" bIns="4651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A778FBA5-F957-4CE9-A734-9CFA9C4F56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0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45414728"/>
              </p:ext>
            </p:extLst>
          </p:nvPr>
        </p:nvGraphicFramePr>
        <p:xfrm>
          <a:off x="-2" y="5860460"/>
          <a:ext cx="6094412" cy="457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91269">
                  <a:extLst>
                    <a:ext uri="{9D8B030D-6E8A-4147-A177-3AD203B41FA5}">
                      <a16:colId xmlns:a16="http://schemas.microsoft.com/office/drawing/2014/main" val="870706628"/>
                    </a:ext>
                  </a:extLst>
                </a:gridCol>
                <a:gridCol w="449481">
                  <a:extLst>
                    <a:ext uri="{9D8B030D-6E8A-4147-A177-3AD203B41FA5}">
                      <a16:colId xmlns:a16="http://schemas.microsoft.com/office/drawing/2014/main" val="2730733757"/>
                    </a:ext>
                  </a:extLst>
                </a:gridCol>
                <a:gridCol w="289081">
                  <a:extLst>
                    <a:ext uri="{9D8B030D-6E8A-4147-A177-3AD203B41FA5}">
                      <a16:colId xmlns:a16="http://schemas.microsoft.com/office/drawing/2014/main" val="4226102928"/>
                    </a:ext>
                  </a:extLst>
                </a:gridCol>
                <a:gridCol w="426019">
                  <a:extLst>
                    <a:ext uri="{9D8B030D-6E8A-4147-A177-3AD203B41FA5}">
                      <a16:colId xmlns:a16="http://schemas.microsoft.com/office/drawing/2014/main" val="4096409204"/>
                    </a:ext>
                  </a:extLst>
                </a:gridCol>
                <a:gridCol w="289081">
                  <a:extLst>
                    <a:ext uri="{9D8B030D-6E8A-4147-A177-3AD203B41FA5}">
                      <a16:colId xmlns:a16="http://schemas.microsoft.com/office/drawing/2014/main" val="2250930221"/>
                    </a:ext>
                  </a:extLst>
                </a:gridCol>
                <a:gridCol w="426019">
                  <a:extLst>
                    <a:ext uri="{9D8B030D-6E8A-4147-A177-3AD203B41FA5}">
                      <a16:colId xmlns:a16="http://schemas.microsoft.com/office/drawing/2014/main" val="3171047029"/>
                    </a:ext>
                  </a:extLst>
                </a:gridCol>
                <a:gridCol w="289081">
                  <a:extLst>
                    <a:ext uri="{9D8B030D-6E8A-4147-A177-3AD203B41FA5}">
                      <a16:colId xmlns:a16="http://schemas.microsoft.com/office/drawing/2014/main" val="1485552749"/>
                    </a:ext>
                  </a:extLst>
                </a:gridCol>
                <a:gridCol w="426019">
                  <a:extLst>
                    <a:ext uri="{9D8B030D-6E8A-4147-A177-3AD203B41FA5}">
                      <a16:colId xmlns:a16="http://schemas.microsoft.com/office/drawing/2014/main" val="1495385862"/>
                    </a:ext>
                  </a:extLst>
                </a:gridCol>
                <a:gridCol w="289081">
                  <a:extLst>
                    <a:ext uri="{9D8B030D-6E8A-4147-A177-3AD203B41FA5}">
                      <a16:colId xmlns:a16="http://schemas.microsoft.com/office/drawing/2014/main" val="2547297612"/>
                    </a:ext>
                  </a:extLst>
                </a:gridCol>
                <a:gridCol w="426019">
                  <a:extLst>
                    <a:ext uri="{9D8B030D-6E8A-4147-A177-3AD203B41FA5}">
                      <a16:colId xmlns:a16="http://schemas.microsoft.com/office/drawing/2014/main" val="4144716389"/>
                    </a:ext>
                  </a:extLst>
                </a:gridCol>
                <a:gridCol w="289081">
                  <a:extLst>
                    <a:ext uri="{9D8B030D-6E8A-4147-A177-3AD203B41FA5}">
                      <a16:colId xmlns:a16="http://schemas.microsoft.com/office/drawing/2014/main" val="3008834144"/>
                    </a:ext>
                  </a:extLst>
                </a:gridCol>
                <a:gridCol w="426019">
                  <a:extLst>
                    <a:ext uri="{9D8B030D-6E8A-4147-A177-3AD203B41FA5}">
                      <a16:colId xmlns:a16="http://schemas.microsoft.com/office/drawing/2014/main" val="3939940665"/>
                    </a:ext>
                  </a:extLst>
                </a:gridCol>
                <a:gridCol w="289081">
                  <a:extLst>
                    <a:ext uri="{9D8B030D-6E8A-4147-A177-3AD203B41FA5}">
                      <a16:colId xmlns:a16="http://schemas.microsoft.com/office/drawing/2014/main" val="1822410485"/>
                    </a:ext>
                  </a:extLst>
                </a:gridCol>
                <a:gridCol w="289081">
                  <a:extLst>
                    <a:ext uri="{9D8B030D-6E8A-4147-A177-3AD203B41FA5}">
                      <a16:colId xmlns:a16="http://schemas.microsoft.com/office/drawing/2014/main" val="17128406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900" b="0" i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Technical Area (TA):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TA1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TA2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TA3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TA4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TA5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B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TA6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2363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900" b="0" i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Cross-Functional</a:t>
                      </a:r>
                      <a:r>
                        <a:rPr lang="en-US" sz="900" b="0" i="1" baseline="0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Teams :</a:t>
                      </a:r>
                      <a:endParaRPr lang="en-US" sz="900" b="0" i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CFT1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CFT2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CFT</a:t>
                      </a:r>
                      <a:r>
                        <a:rPr lang="en-US" sz="900" b="1" baseline="0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</a:t>
                      </a:r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rgbClr val="7A0019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CFT4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B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AB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B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rgbClr val="7A0019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352272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6192537" y="5900132"/>
            <a:ext cx="5996283" cy="3718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TA1: </a:t>
            </a:r>
            <a:r>
              <a:rPr lang="en-US" sz="75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Materials, Structures, &amp; Thermal Protection Systems • </a:t>
            </a: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TA2:</a:t>
            </a:r>
            <a:r>
              <a:rPr lang="en-US" sz="75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Guidance, Navigation, &amp; Control (GNC) •</a:t>
            </a: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TA3: </a:t>
            </a:r>
            <a:r>
              <a:rPr lang="en-US" sz="750" b="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Air-Breathing </a:t>
            </a:r>
            <a:r>
              <a:rPr lang="en-US" sz="75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Propulsion •</a:t>
            </a: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TA4: </a:t>
            </a:r>
            <a:r>
              <a:rPr lang="en-US" sz="75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Hypersonic Environments &amp; Phenomenology • </a:t>
            </a: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TA5:</a:t>
            </a:r>
            <a:r>
              <a:rPr lang="en-US" sz="75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Applied Aerodynamics/Hypersonic Systems •  </a:t>
            </a: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TA6 </a:t>
            </a:r>
            <a:r>
              <a:rPr lang="en-US" sz="750" b="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Lethality &amp; Energetics</a:t>
            </a:r>
          </a:p>
          <a:p>
            <a:pPr>
              <a:spcAft>
                <a:spcPts val="200"/>
              </a:spcAft>
            </a:pP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CFT1: </a:t>
            </a:r>
            <a:r>
              <a:rPr lang="en-US" sz="750" b="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Basic Sciences</a:t>
            </a:r>
            <a:r>
              <a:rPr lang="en-US" sz="75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CFT2: </a:t>
            </a:r>
            <a:r>
              <a:rPr lang="en-US" sz="750" b="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Advanced Projects &amp; Prototypes </a:t>
            </a:r>
            <a:r>
              <a:rPr lang="en-US" sz="75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CFT3: </a:t>
            </a:r>
            <a:r>
              <a:rPr lang="en-US" sz="750" b="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Systems Engineering, Test &amp; Evaluation </a:t>
            </a:r>
            <a:r>
              <a:rPr lang="en-US" sz="75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en-US" sz="750" b="1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CFT4: </a:t>
            </a:r>
            <a:r>
              <a:rPr lang="en-US" sz="750" dirty="0">
                <a:solidFill>
                  <a:srgbClr val="7A0019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Manufacturability •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8425" y="3357419"/>
            <a:ext cx="21881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400" b="1" dirty="0">
                <a:solidFill>
                  <a:srgbClr val="932135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Resources &amp; Capabilities</a:t>
            </a:r>
            <a:endParaRPr lang="en-US" sz="1400" dirty="0">
              <a:solidFill>
                <a:srgbClr val="932135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5565" y="3590658"/>
            <a:ext cx="5943600" cy="2194560"/>
          </a:xfrm>
          <a:prstGeom prst="rect">
            <a:avLst/>
          </a:prstGeom>
        </p:spPr>
        <p:txBody>
          <a:bodyPr lIns="91440" tIns="91440" rIns="91440" bIns="91440" anchor="t" anchorCtr="0">
            <a:normAutofit/>
          </a:bodyPr>
          <a:lstStyle>
            <a:lvl1pPr marL="171450" marR="0" indent="-1714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="0" baseline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marL="171450" marR="0" lvl="0" indent="-1714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List any specific capabilities or resources you propose to allocate to your efforts on the research of interest to you. These capabilities may include but are not limited to: experimental facilities; computational and data sciences (e.g., hardware, codes, algorithms, AI); ground test equipment; wind tunnels and diagnostics; and flight test resources.</a:t>
            </a:r>
          </a:p>
          <a:p>
            <a:pPr lvl="0"/>
            <a:endParaRPr lang="en-US" dirty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4" hasCustomPrompt="1"/>
          </p:nvPr>
        </p:nvSpPr>
        <p:spPr>
          <a:xfrm>
            <a:off x="6169677" y="1029857"/>
            <a:ext cx="5943600" cy="2194560"/>
          </a:xfrm>
          <a:prstGeom prst="rect">
            <a:avLst/>
          </a:prstGeom>
        </p:spPr>
        <p:txBody>
          <a:bodyPr lIns="91440" tIns="91440" rIns="91440" bIns="91440" anchor="t" anchorCtr="0">
            <a:normAutofit/>
          </a:bodyPr>
          <a:lstStyle>
            <a:lvl1pPr marL="0" indent="0" algn="l">
              <a:buNone/>
              <a:defRPr sz="1200" b="0" baseline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Add graphics that are representative of your research or capabilities.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" hasCustomPrompt="1"/>
          </p:nvPr>
        </p:nvSpPr>
        <p:spPr>
          <a:xfrm>
            <a:off x="6169677" y="3590200"/>
            <a:ext cx="5943600" cy="2194560"/>
          </a:xfrm>
          <a:prstGeom prst="rect">
            <a:avLst/>
          </a:prstGeom>
        </p:spPr>
        <p:txBody>
          <a:bodyPr lIns="91440" tIns="91440" rIns="91440" bIns="9144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 baseline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230187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/>
            </a:lvl2pPr>
            <a:lvl3pPr marL="630237" indent="0">
              <a:buNone/>
              <a:defRPr/>
            </a:lvl3pPr>
          </a:lstStyle>
          <a:p>
            <a:pPr lvl="0"/>
            <a:br>
              <a:rPr lang="en-US" dirty="0"/>
            </a:br>
            <a:endParaRPr lang="en-US" dirty="0"/>
          </a:p>
        </p:txBody>
      </p:sp>
      <p:sp>
        <p:nvSpPr>
          <p:cNvPr id="37" name="TextBox 36"/>
          <p:cNvSpPr txBox="1"/>
          <p:nvPr userDrawn="1"/>
        </p:nvSpPr>
        <p:spPr>
          <a:xfrm>
            <a:off x="98425" y="797668"/>
            <a:ext cx="160140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400" b="1" dirty="0">
                <a:solidFill>
                  <a:srgbClr val="932135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Research Interests</a:t>
            </a:r>
            <a:endParaRPr lang="en-US" sz="1400" dirty="0">
              <a:solidFill>
                <a:srgbClr val="932135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822AD0-21CF-7443-A984-30228167F90B}"/>
              </a:ext>
            </a:extLst>
          </p:cNvPr>
          <p:cNvSpPr/>
          <p:nvPr userDrawn="1"/>
        </p:nvSpPr>
        <p:spPr>
          <a:xfrm>
            <a:off x="1" y="50677"/>
            <a:ext cx="7157544" cy="646331"/>
          </a:xfrm>
          <a:prstGeom prst="rect">
            <a:avLst/>
          </a:prstGeom>
        </p:spPr>
        <p:txBody>
          <a:bodyPr wrap="square" lIns="91440" rIns="91440" anchor="ctr" anchorCtr="0">
            <a:spAutoFit/>
          </a:bodyPr>
          <a:lstStyle/>
          <a:p>
            <a:pPr algn="l"/>
            <a:r>
              <a:rPr lang="en-US" sz="1800" b="1" dirty="0">
                <a:solidFill>
                  <a:srgbClr val="184285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University Consortium for Applied Hypersonics</a:t>
            </a:r>
          </a:p>
          <a:p>
            <a:pPr algn="l"/>
            <a:r>
              <a:rPr lang="en-US" sz="1800" b="1" dirty="0">
                <a:solidFill>
                  <a:srgbClr val="4306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Participant Statement of Capabilities and Expertise</a:t>
            </a:r>
          </a:p>
        </p:txBody>
      </p:sp>
      <p:cxnSp>
        <p:nvCxnSpPr>
          <p:cNvPr id="23" name="Straight Connector 12">
            <a:extLst>
              <a:ext uri="{FF2B5EF4-FFF2-40B4-BE49-F238E27FC236}">
                <a16:creationId xmlns:a16="http://schemas.microsoft.com/office/drawing/2014/main" id="{11CE45FA-D098-8544-A273-4EEE00E1AD9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3321906"/>
            <a:ext cx="12188825" cy="0"/>
          </a:xfrm>
          <a:prstGeom prst="line">
            <a:avLst/>
          </a:prstGeom>
          <a:noFill/>
          <a:ln w="25400" algn="ctr">
            <a:solidFill>
              <a:schemeClr val="accent4"/>
            </a:solidFill>
            <a:round/>
            <a:headEnd type="none" w="sm" len="sm"/>
            <a:tailEnd type="none" w="sm" len="sm"/>
          </a:ln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3C558D-7EFB-0842-9ADF-E4B6E0CE91E9}"/>
              </a:ext>
            </a:extLst>
          </p:cNvPr>
          <p:cNvCxnSpPr>
            <a:cxnSpLocks/>
          </p:cNvCxnSpPr>
          <p:nvPr userDrawn="1"/>
        </p:nvCxnSpPr>
        <p:spPr>
          <a:xfrm>
            <a:off x="6094412" y="758269"/>
            <a:ext cx="0" cy="5073303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C34B230-B87D-0648-A8A1-ADE3388A4AB0}"/>
              </a:ext>
            </a:extLst>
          </p:cNvPr>
          <p:cNvSpPr txBox="1"/>
          <p:nvPr userDrawn="1"/>
        </p:nvSpPr>
        <p:spPr>
          <a:xfrm>
            <a:off x="6192537" y="797668"/>
            <a:ext cx="6413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400" b="1" dirty="0">
                <a:solidFill>
                  <a:srgbClr val="932135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Visuals</a:t>
            </a:r>
            <a:endParaRPr lang="en-US" sz="1400" dirty="0">
              <a:solidFill>
                <a:srgbClr val="932135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39" name="Straight Connector 12">
            <a:extLst>
              <a:ext uri="{FF2B5EF4-FFF2-40B4-BE49-F238E27FC236}">
                <a16:creationId xmlns:a16="http://schemas.microsoft.com/office/drawing/2014/main" id="{AF646BF4-5268-1B40-8C7B-9202454129D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5831572"/>
            <a:ext cx="12188825" cy="0"/>
          </a:xfrm>
          <a:prstGeom prst="line">
            <a:avLst/>
          </a:prstGeom>
          <a:noFill/>
          <a:ln w="25400" algn="ctr">
            <a:solidFill>
              <a:schemeClr val="accent4"/>
            </a:solidFill>
            <a:round/>
            <a:headEnd type="none" w="sm" len="sm"/>
            <a:tailEnd type="none" w="sm" len="sm"/>
          </a:ln>
        </p:spPr>
      </p:cxnSp>
      <p:sp>
        <p:nvSpPr>
          <p:cNvPr id="47" name="Text Placeholder 11">
            <a:extLst>
              <a:ext uri="{FF2B5EF4-FFF2-40B4-BE49-F238E27FC236}">
                <a16:creationId xmlns:a16="http://schemas.microsoft.com/office/drawing/2014/main" id="{CEAE5AC4-5EE5-AD49-B90A-9632F9A78E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98400" y="50677"/>
            <a:ext cx="4114800" cy="314390"/>
          </a:xfrm>
          <a:prstGeom prst="rect">
            <a:avLst/>
          </a:prstGeom>
        </p:spPr>
        <p:txBody>
          <a:bodyPr lIns="91440" tIns="91440" rIns="91440" bIns="91440" anchor="ctr" anchorCtr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600" b="1" baseline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Name  </a:t>
            </a:r>
          </a:p>
        </p:txBody>
      </p:sp>
      <p:sp>
        <p:nvSpPr>
          <p:cNvPr id="48" name="Text Placeholder 11">
            <a:extLst>
              <a:ext uri="{FF2B5EF4-FFF2-40B4-BE49-F238E27FC236}">
                <a16:creationId xmlns:a16="http://schemas.microsoft.com/office/drawing/2014/main" id="{009360B5-5954-B444-A842-FC518151A3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98400" y="413208"/>
            <a:ext cx="4114800" cy="297914"/>
          </a:xfrm>
          <a:prstGeom prst="rect">
            <a:avLst/>
          </a:prstGeom>
        </p:spPr>
        <p:txBody>
          <a:bodyPr lIns="91440" tIns="91440" rIns="91440" bIns="91440" anchor="ctr" anchorCtr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400" b="0" baseline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1C4C48-9512-2C40-A32B-1A08555B99F6}"/>
              </a:ext>
            </a:extLst>
          </p:cNvPr>
          <p:cNvSpPr txBox="1"/>
          <p:nvPr userDrawn="1"/>
        </p:nvSpPr>
        <p:spPr>
          <a:xfrm>
            <a:off x="2122775" y="6404219"/>
            <a:ext cx="2840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932135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Please put a red rectangle to identify</a:t>
            </a:r>
          </a:p>
          <a:p>
            <a:r>
              <a:rPr lang="en-US" sz="800" dirty="0">
                <a:solidFill>
                  <a:srgbClr val="932135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TA(s) and/or CFT(s) to which you would like to contribute.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44EE81-C2C0-9144-BF33-6B56525460B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565" y="1030288"/>
            <a:ext cx="5943600" cy="2194560"/>
          </a:xfrm>
          <a:prstGeom prst="rect">
            <a:avLst/>
          </a:prstGeom>
        </p:spPr>
        <p:txBody>
          <a:bodyPr lIns="91440" tIns="91440" rIns="91440" bIns="91440" anchor="t" anchorCtr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 sz="1200" b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284163" indent="0">
              <a:buFontTx/>
              <a:buNone/>
              <a:defRPr/>
            </a:lvl2pPr>
            <a:lvl3pPr marL="630237" indent="0">
              <a:buFontTx/>
              <a:buNone/>
              <a:defRPr/>
            </a:lvl3pPr>
            <a:lvl4pPr marL="854075" indent="0"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make sure your font size is no smaller than 10 point.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CC2FFD-A9B6-AB44-9417-34C96E39F2A7}"/>
              </a:ext>
            </a:extLst>
          </p:cNvPr>
          <p:cNvSpPr txBox="1"/>
          <p:nvPr userDrawn="1"/>
        </p:nvSpPr>
        <p:spPr>
          <a:xfrm>
            <a:off x="6192836" y="3357419"/>
            <a:ext cx="41449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400" b="1" dirty="0">
                <a:solidFill>
                  <a:srgbClr val="932135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Relevant Publications &amp; Research Links</a:t>
            </a:r>
            <a:endParaRPr lang="en-US" sz="1400" dirty="0">
              <a:solidFill>
                <a:srgbClr val="932135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D8863DA-30DB-EB4D-ACC7-0EDC557ACA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94680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D8863DA-30DB-EB4D-ACC7-0EDC557ACA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90C32A0-6A5F-C54F-98DE-6464FFA3632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D2DC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kumimoji="0" lang="en-US" sz="2000" b="1" i="0" u="none" cap="none" baseline="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sym typeface="Helvetica Neue" panose="02000503000000020004" pitchFamily="2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6137" y="31900"/>
            <a:ext cx="10422566" cy="668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1032"/>
          <p:cNvSpPr>
            <a:spLocks noChangeArrowheads="1"/>
          </p:cNvSpPr>
          <p:nvPr/>
        </p:nvSpPr>
        <p:spPr bwMode="auto">
          <a:xfrm>
            <a:off x="115667" y="6519671"/>
            <a:ext cx="1450470" cy="21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tIns="0" rIns="0" bIns="0" anchor="ctr"/>
          <a:lstStyle/>
          <a:p>
            <a:pPr>
              <a:defRPr/>
            </a:pPr>
            <a:r>
              <a:rPr lang="en-US" sz="800" baseline="0" dirty="0">
                <a:solidFill>
                  <a:srgbClr val="000000"/>
                </a:solidFill>
                <a:cs typeface="Arial" pitchFamily="34" charset="0"/>
              </a:rPr>
              <a:t>PI Quad Chart</a:t>
            </a:r>
            <a:r>
              <a:rPr lang="en-US" sz="800" dirty="0">
                <a:solidFill>
                  <a:srgbClr val="000000"/>
                </a:solidFill>
                <a:cs typeface="Arial" pitchFamily="34" charset="0"/>
              </a:rPr>
              <a:t> - </a:t>
            </a:r>
            <a:fld id="{6A829F23-F466-44AA-A5B9-24580D3A690E}" type="slidenum">
              <a:rPr lang="en-US" sz="800" smtClean="0">
                <a:solidFill>
                  <a:srgbClr val="000000"/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6B626E-FBD8-574E-BDB7-9BF2CFCF3A9C}"/>
              </a:ext>
            </a:extLst>
          </p:cNvPr>
          <p:cNvSpPr/>
          <p:nvPr userDrawn="1"/>
        </p:nvSpPr>
        <p:spPr>
          <a:xfrm>
            <a:off x="0" y="762414"/>
            <a:ext cx="12188825" cy="5577840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ctr" eaLnBrk="1" hangingPunct="1">
        <a:lnSpc>
          <a:spcPts val="2800"/>
        </a:lnSpc>
        <a:defRPr sz="2000" b="1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33363" indent="-233363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Arial" pitchFamily="34" charset="0"/>
        <a:buChar char="•"/>
        <a:defRPr sz="2000" b="1">
          <a:latin typeface="Arial" pitchFamily="34" charset="0"/>
          <a:cs typeface="Arial" pitchFamily="34" charset="0"/>
        </a:defRPr>
      </a:lvl1pPr>
      <a:lvl2pPr marL="509588" indent="-225425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Arial" pitchFamily="34" charset="0"/>
        <a:buChar char="–"/>
        <a:defRPr sz="2000" b="1">
          <a:latin typeface="Arial" pitchFamily="34" charset="0"/>
          <a:cs typeface="Arial" pitchFamily="34" charset="0"/>
        </a:defRPr>
      </a:lvl2pPr>
      <a:lvl3pPr marL="854075" indent="-223838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Arial" pitchFamily="34" charset="0"/>
        <a:buChar char="•"/>
        <a:defRPr sz="1600" b="1">
          <a:latin typeface="Arial" pitchFamily="34" charset="0"/>
          <a:cs typeface="Arial" pitchFamily="34" charset="0"/>
        </a:defRPr>
      </a:lvl3pPr>
      <a:lvl4pPr marL="1035050" indent="-180975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Courier New" pitchFamily="49" charset="0"/>
        <a:buChar char="o"/>
        <a:defRPr sz="1400" b="1">
          <a:latin typeface="Arial" pitchFamily="34" charset="0"/>
          <a:cs typeface="Arial" pitchFamily="34" charset="0"/>
        </a:defRPr>
      </a:lvl4pPr>
      <a:lvl5pPr marL="796925" indent="0" algn="l" eaLnBrk="1" hangingPunct="1">
        <a:spcBef>
          <a:spcPts val="600"/>
        </a:spcBef>
        <a:defRPr sz="1600" b="1">
          <a:latin typeface="Arial" pitchFamily="34" charset="0"/>
          <a:cs typeface="Arial" pitchFamily="34" charset="0"/>
        </a:defRPr>
      </a:lvl5pPr>
      <a:lvl6pPr marL="1147763" indent="0" algn="l" eaLnBrk="1" hangingPunct="1">
        <a:spcBef>
          <a:spcPts val="600"/>
        </a:spcBef>
        <a:defRPr sz="1400" b="1">
          <a:latin typeface="Arial" pitchFamily="34" charset="0"/>
          <a:cs typeface="Arial" pitchFamily="34" charset="0"/>
        </a:defRPr>
      </a:lvl6pPr>
      <a:lvl7pPr marL="1319213" indent="-179388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Arial" pitchFamily="34" charset="0"/>
        <a:buChar char="•"/>
        <a:defRPr sz="1200" b="1">
          <a:latin typeface="Arial" pitchFamily="34" charset="0"/>
          <a:cs typeface="Arial" pitchFamily="34" charset="0"/>
        </a:defRPr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88AA54-7708-1C47-BA66-2F67B314AE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607F21E-20AE-0A4A-B4DD-A0E9F77A5C0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4412" y="1030288"/>
            <a:ext cx="5943600" cy="2194560"/>
          </a:xfrm>
        </p:spPr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6DC4418-6E44-9241-A1A2-D57AA07BAF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2CDAF0D-6531-6C4D-AEF7-D50C51AEA0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NAME (First, Last)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2E7610A-EBAD-DC44-9D0C-F24A3E64AB8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Institution Name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EC28617-2356-454F-87F8-C31AAC382C5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98FE46-4C66-424B-8924-EFDF1B41B859}"/>
              </a:ext>
            </a:extLst>
          </p:cNvPr>
          <p:cNvSpPr>
            <a:spLocks noChangeAspect="1"/>
          </p:cNvSpPr>
          <p:nvPr/>
        </p:nvSpPr>
        <p:spPr>
          <a:xfrm>
            <a:off x="1894832" y="6473569"/>
            <a:ext cx="228600" cy="18288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245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OPG017rGfQWOlwmmBhHfg"/>
</p:tagLst>
</file>

<file path=ppt/theme/theme1.xml><?xml version="1.0" encoding="utf-8"?>
<a:theme xmlns:a="http://schemas.openxmlformats.org/drawingml/2006/main" name="MIT_v2_16x9">
  <a:themeElements>
    <a:clrScheme name="ISN - FEWH 1">
      <a:dk1>
        <a:srgbClr val="000000"/>
      </a:dk1>
      <a:lt1>
        <a:srgbClr val="FEFFFF"/>
      </a:lt1>
      <a:dk2>
        <a:srgbClr val="143B74"/>
      </a:dk2>
      <a:lt2>
        <a:srgbClr val="CFD3D3"/>
      </a:lt2>
      <a:accent1>
        <a:srgbClr val="9C2135"/>
      </a:accent1>
      <a:accent2>
        <a:srgbClr val="008F51"/>
      </a:accent2>
      <a:accent3>
        <a:srgbClr val="521B92"/>
      </a:accent3>
      <a:accent4>
        <a:srgbClr val="898D8D"/>
      </a:accent4>
      <a:accent5>
        <a:srgbClr val="FF9300"/>
      </a:accent5>
      <a:accent6>
        <a:srgbClr val="70AD47"/>
      </a:accent6>
      <a:hlink>
        <a:srgbClr val="0563C1"/>
      </a:hlink>
      <a:folHlink>
        <a:srgbClr val="932092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2DCF2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 sz="14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F352C3D-9576-443C-BE89-E9D24BD09B74}" vid="{FF5A608C-5371-43B3-83E3-A77DB0267C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6AEC3737D9084D9C4BEB7C52438989" ma:contentTypeVersion="13" ma:contentTypeDescription="Create a new document." ma:contentTypeScope="" ma:versionID="88b70d317269ce7aa8b85210c436bfea">
  <xsd:schema xmlns:xsd="http://www.w3.org/2001/XMLSchema" xmlns:xs="http://www.w3.org/2001/XMLSchema" xmlns:p="http://schemas.microsoft.com/office/2006/metadata/properties" xmlns:ns3="72f0fa04-a42f-4c73-87c3-c5da45defdcb" xmlns:ns4="57e7c543-48b6-4238-a2e7-8fcfd06f3605" targetNamespace="http://schemas.microsoft.com/office/2006/metadata/properties" ma:root="true" ma:fieldsID="944831ceb745f86656b5ddf3754e1696" ns3:_="" ns4:_="">
    <xsd:import namespace="72f0fa04-a42f-4c73-87c3-c5da45defdcb"/>
    <xsd:import namespace="57e7c543-48b6-4238-a2e7-8fcfd06f36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f0fa04-a42f-4c73-87c3-c5da45defd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7c543-48b6-4238-a2e7-8fcfd06f3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2CFE83-F562-4790-829A-B3C2360B5EBA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57e7c543-48b6-4238-a2e7-8fcfd06f3605"/>
    <ds:schemaRef ds:uri="72f0fa04-a42f-4c73-87c3-c5da45defdcb"/>
  </ds:schemaRefs>
</ds:datastoreItem>
</file>

<file path=customXml/itemProps2.xml><?xml version="1.0" encoding="utf-8"?>
<ds:datastoreItem xmlns:ds="http://schemas.openxmlformats.org/officeDocument/2006/customXml" ds:itemID="{4B27F2E5-253A-4DF2-A219-23E2737BAD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888366-E648-4AF6-8005-04DD5AAA96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f0fa04-a42f-4c73-87c3-c5da45defdcb"/>
    <ds:schemaRef ds:uri="57e7c543-48b6-4238-a2e7-8fcfd06f3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Helvetica</vt:lpstr>
      <vt:lpstr>Helvetica Neue</vt:lpstr>
      <vt:lpstr>Trebuchet MS</vt:lpstr>
      <vt:lpstr>MIT_v2_16x9</vt:lpstr>
      <vt:lpstr>think-cell Slide</vt:lpstr>
      <vt:lpstr>PowerPoint Presentation</vt:lpstr>
    </vt:vector>
  </TitlesOfParts>
  <Company>MIT Lincoln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Grossman, Margot - 0338 - MITLL</dc:creator>
  <cp:lastModifiedBy>LACKEY, KENDALL CLAIR</cp:lastModifiedBy>
  <cp:revision>123</cp:revision>
  <dcterms:created xsi:type="dcterms:W3CDTF">2020-04-09T19:28:17Z</dcterms:created>
  <dcterms:modified xsi:type="dcterms:W3CDTF">2021-09-08T15:08:33Z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0x010100526AEC3737D9084D9C4BEB7C52438989</vt:lpwstr>
  </property>
</Properties>
</file>